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1" r:id="rId3"/>
    <p:sldId id="263" r:id="rId4"/>
    <p:sldId id="264" r:id="rId5"/>
    <p:sldId id="265" r:id="rId6"/>
    <p:sldId id="262" r:id="rId7"/>
    <p:sldId id="269" r:id="rId8"/>
    <p:sldId id="270" r:id="rId9"/>
    <p:sldId id="271" r:id="rId10"/>
    <p:sldId id="267" r:id="rId11"/>
    <p:sldId id="272" r:id="rId12"/>
    <p:sldId id="268"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701" autoAdjust="0"/>
  </p:normalViewPr>
  <p:slideViewPr>
    <p:cSldViewPr snapToGrid="0" snapToObjects="1">
      <p:cViewPr varScale="1">
        <p:scale>
          <a:sx n="142" d="100"/>
          <a:sy n="142" d="100"/>
        </p:scale>
        <p:origin x="720" y="12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s-ES_tradnl"/>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a:p>
        </p:txBody>
      </p:sp>
      <p:sp>
        <p:nvSpPr>
          <p:cNvPr id="4" name="Date Placeholder 3"/>
          <p:cNvSpPr>
            <a:spLocks noGrp="1"/>
          </p:cNvSpPr>
          <p:nvPr>
            <p:ph type="dt" sz="half" idx="10"/>
          </p:nvPr>
        </p:nvSpPr>
        <p:spPr/>
        <p:txBody>
          <a:bodyPr/>
          <a:lstStyle/>
          <a:p>
            <a:fld id="{50132367-146F-654D-A836-564943EE25C9}"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E8139-6843-764B-A4F4-1F53F9604BBC}" type="slidenum">
              <a:rPr lang="en-US" smtClean="0"/>
              <a:t>‹Nº›</a:t>
            </a:fld>
            <a:endParaRPr lang="en-US"/>
          </a:p>
        </p:txBody>
      </p:sp>
    </p:spTree>
    <p:extLst>
      <p:ext uri="{BB962C8B-B14F-4D97-AF65-F5344CB8AC3E}">
        <p14:creationId xmlns:p14="http://schemas.microsoft.com/office/powerpoint/2010/main" val="3306103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50132367-146F-654D-A836-564943EE25C9}"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E8139-6843-764B-A4F4-1F53F9604BBC}" type="slidenum">
              <a:rPr lang="en-US" smtClean="0"/>
              <a:t>‹Nº›</a:t>
            </a:fld>
            <a:endParaRPr lang="en-US"/>
          </a:p>
        </p:txBody>
      </p:sp>
    </p:spTree>
    <p:extLst>
      <p:ext uri="{BB962C8B-B14F-4D97-AF65-F5344CB8AC3E}">
        <p14:creationId xmlns:p14="http://schemas.microsoft.com/office/powerpoint/2010/main" val="310827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s-ES_tradnl"/>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50132367-146F-654D-A836-564943EE25C9}"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E8139-6843-764B-A4F4-1F53F9604BBC}" type="slidenum">
              <a:rPr lang="en-US" smtClean="0"/>
              <a:t>‹Nº›</a:t>
            </a:fld>
            <a:endParaRPr lang="en-US"/>
          </a:p>
        </p:txBody>
      </p:sp>
    </p:spTree>
    <p:extLst>
      <p:ext uri="{BB962C8B-B14F-4D97-AF65-F5344CB8AC3E}">
        <p14:creationId xmlns:p14="http://schemas.microsoft.com/office/powerpoint/2010/main" val="4197457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idx="1"/>
          </p:nvPr>
        </p:nvSpPr>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50132367-146F-654D-A836-564943EE25C9}"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E8139-6843-764B-A4F4-1F53F9604BBC}" type="slidenum">
              <a:rPr lang="en-US" smtClean="0"/>
              <a:t>‹Nº›</a:t>
            </a:fld>
            <a:endParaRPr lang="en-US"/>
          </a:p>
        </p:txBody>
      </p:sp>
    </p:spTree>
    <p:extLst>
      <p:ext uri="{BB962C8B-B14F-4D97-AF65-F5344CB8AC3E}">
        <p14:creationId xmlns:p14="http://schemas.microsoft.com/office/powerpoint/2010/main" val="299563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s-ES_tradnl"/>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Click to edit Master text styles</a:t>
            </a:r>
          </a:p>
        </p:txBody>
      </p:sp>
      <p:sp>
        <p:nvSpPr>
          <p:cNvPr id="4" name="Date Placeholder 3"/>
          <p:cNvSpPr>
            <a:spLocks noGrp="1"/>
          </p:cNvSpPr>
          <p:nvPr>
            <p:ph type="dt" sz="half" idx="10"/>
          </p:nvPr>
        </p:nvSpPr>
        <p:spPr/>
        <p:txBody>
          <a:bodyPr/>
          <a:lstStyle/>
          <a:p>
            <a:fld id="{50132367-146F-654D-A836-564943EE25C9}"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E8139-6843-764B-A4F4-1F53F9604BBC}" type="slidenum">
              <a:rPr lang="en-US" smtClean="0"/>
              <a:t>‹Nº›</a:t>
            </a:fld>
            <a:endParaRPr lang="en-US"/>
          </a:p>
        </p:txBody>
      </p:sp>
    </p:spTree>
    <p:extLst>
      <p:ext uri="{BB962C8B-B14F-4D97-AF65-F5344CB8AC3E}">
        <p14:creationId xmlns:p14="http://schemas.microsoft.com/office/powerpoint/2010/main" val="3217918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Date Placeholder 4"/>
          <p:cNvSpPr>
            <a:spLocks noGrp="1"/>
          </p:cNvSpPr>
          <p:nvPr>
            <p:ph type="dt" sz="half" idx="10"/>
          </p:nvPr>
        </p:nvSpPr>
        <p:spPr/>
        <p:txBody>
          <a:bodyPr/>
          <a:lstStyle/>
          <a:p>
            <a:fld id="{50132367-146F-654D-A836-564943EE25C9}" type="datetimeFigureOut">
              <a:rPr lang="en-US" smtClean="0"/>
              <a:t>4/14/2023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9E8139-6843-764B-A4F4-1F53F9604BBC}" type="slidenum">
              <a:rPr lang="en-US" smtClean="0"/>
              <a:t>‹Nº›</a:t>
            </a:fld>
            <a:endParaRPr lang="en-US"/>
          </a:p>
        </p:txBody>
      </p:sp>
    </p:spTree>
    <p:extLst>
      <p:ext uri="{BB962C8B-B14F-4D97-AF65-F5344CB8AC3E}">
        <p14:creationId xmlns:p14="http://schemas.microsoft.com/office/powerpoint/2010/main" val="289218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s-ES_tradnl"/>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7" name="Date Placeholder 6"/>
          <p:cNvSpPr>
            <a:spLocks noGrp="1"/>
          </p:cNvSpPr>
          <p:nvPr>
            <p:ph type="dt" sz="half" idx="10"/>
          </p:nvPr>
        </p:nvSpPr>
        <p:spPr/>
        <p:txBody>
          <a:bodyPr/>
          <a:lstStyle/>
          <a:p>
            <a:fld id="{50132367-146F-654D-A836-564943EE25C9}" type="datetimeFigureOut">
              <a:rPr lang="en-US" smtClean="0"/>
              <a:t>4/14/2023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9E8139-6843-764B-A4F4-1F53F9604BBC}" type="slidenum">
              <a:rPr lang="en-US" smtClean="0"/>
              <a:t>‹Nº›</a:t>
            </a:fld>
            <a:endParaRPr lang="en-US"/>
          </a:p>
        </p:txBody>
      </p:sp>
    </p:spTree>
    <p:extLst>
      <p:ext uri="{BB962C8B-B14F-4D97-AF65-F5344CB8AC3E}">
        <p14:creationId xmlns:p14="http://schemas.microsoft.com/office/powerpoint/2010/main" val="1638043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Date Placeholder 2"/>
          <p:cNvSpPr>
            <a:spLocks noGrp="1"/>
          </p:cNvSpPr>
          <p:nvPr>
            <p:ph type="dt" sz="half" idx="10"/>
          </p:nvPr>
        </p:nvSpPr>
        <p:spPr/>
        <p:txBody>
          <a:bodyPr/>
          <a:lstStyle/>
          <a:p>
            <a:fld id="{50132367-146F-654D-A836-564943EE25C9}" type="datetimeFigureOut">
              <a:rPr lang="en-US" smtClean="0"/>
              <a:t>4/14/2023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9E8139-6843-764B-A4F4-1F53F9604BBC}" type="slidenum">
              <a:rPr lang="en-US" smtClean="0"/>
              <a:t>‹Nº›</a:t>
            </a:fld>
            <a:endParaRPr lang="en-US"/>
          </a:p>
        </p:txBody>
      </p:sp>
    </p:spTree>
    <p:extLst>
      <p:ext uri="{BB962C8B-B14F-4D97-AF65-F5344CB8AC3E}">
        <p14:creationId xmlns:p14="http://schemas.microsoft.com/office/powerpoint/2010/main" val="2528664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132367-146F-654D-A836-564943EE25C9}" type="datetimeFigureOut">
              <a:rPr lang="en-US" smtClean="0"/>
              <a:t>4/14/2023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9E8139-6843-764B-A4F4-1F53F9604BBC}" type="slidenum">
              <a:rPr lang="en-US" smtClean="0"/>
              <a:t>‹Nº›</a:t>
            </a:fld>
            <a:endParaRPr lang="en-US"/>
          </a:p>
        </p:txBody>
      </p:sp>
    </p:spTree>
    <p:extLst>
      <p:ext uri="{BB962C8B-B14F-4D97-AF65-F5344CB8AC3E}">
        <p14:creationId xmlns:p14="http://schemas.microsoft.com/office/powerpoint/2010/main" val="664725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s-ES_tradnl"/>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50132367-146F-654D-A836-564943EE25C9}" type="datetimeFigureOut">
              <a:rPr lang="en-US" smtClean="0"/>
              <a:t>4/14/2023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9E8139-6843-764B-A4F4-1F53F9604BBC}" type="slidenum">
              <a:rPr lang="en-US" smtClean="0"/>
              <a:t>‹Nº›</a:t>
            </a:fld>
            <a:endParaRPr lang="en-US"/>
          </a:p>
        </p:txBody>
      </p:sp>
    </p:spTree>
    <p:extLst>
      <p:ext uri="{BB962C8B-B14F-4D97-AF65-F5344CB8AC3E}">
        <p14:creationId xmlns:p14="http://schemas.microsoft.com/office/powerpoint/2010/main" val="4259461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s-ES_tradnl"/>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50132367-146F-654D-A836-564943EE25C9}" type="datetimeFigureOut">
              <a:rPr lang="en-US" smtClean="0"/>
              <a:t>4/14/2023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9E8139-6843-764B-A4F4-1F53F9604BBC}" type="slidenum">
              <a:rPr lang="en-US" smtClean="0"/>
              <a:t>‹Nº›</a:t>
            </a:fld>
            <a:endParaRPr lang="en-US"/>
          </a:p>
        </p:txBody>
      </p:sp>
    </p:spTree>
    <p:extLst>
      <p:ext uri="{BB962C8B-B14F-4D97-AF65-F5344CB8AC3E}">
        <p14:creationId xmlns:p14="http://schemas.microsoft.com/office/powerpoint/2010/main" val="1426357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0132367-146F-654D-A836-564943EE25C9}" type="datetimeFigureOut">
              <a:rPr lang="en-US" smtClean="0"/>
              <a:t>4/14/2023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D9E8139-6843-764B-A4F4-1F53F9604BBC}" type="slidenum">
              <a:rPr lang="en-US" smtClean="0"/>
              <a:t>‹Nº›</a:t>
            </a:fld>
            <a:endParaRPr lang="en-US"/>
          </a:p>
        </p:txBody>
      </p:sp>
    </p:spTree>
    <p:extLst>
      <p:ext uri="{BB962C8B-B14F-4D97-AF65-F5344CB8AC3E}">
        <p14:creationId xmlns:p14="http://schemas.microsoft.com/office/powerpoint/2010/main" val="2060132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Vjo7V4k3SEU"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https://www.google.com.co/books/edition/Task_Based_Language_Teaching/wBKoWKodDk0C?hl=es&amp;gbpv=1&amp;dq=task+based+learning+david+nunan&amp;printsec=frontcover" TargetMode="External"/><Relationship Id="rId4" Type="http://schemas.openxmlformats.org/officeDocument/2006/relationships/hyperlink" Target="https://www.youtube.com/watch?v=iLNpGExX4z8"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094154" y="3838462"/>
            <a:ext cx="6955692" cy="1212771"/>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latin typeface="DINPro-Bold"/>
                <a:cs typeface="DINPro-Bold"/>
              </a:rPr>
              <a:t>Idiomas USB</a:t>
            </a:r>
          </a:p>
          <a:p>
            <a:r>
              <a:rPr lang="en-US" dirty="0">
                <a:solidFill>
                  <a:schemeClr val="bg1"/>
                </a:solidFill>
                <a:latin typeface="DINPro-Bold"/>
                <a:cs typeface="DINPro-Bold"/>
              </a:rPr>
              <a:t>Task-Based Leaning</a:t>
            </a:r>
          </a:p>
        </p:txBody>
      </p:sp>
    </p:spTree>
    <p:extLst>
      <p:ext uri="{BB962C8B-B14F-4D97-AF65-F5344CB8AC3E}">
        <p14:creationId xmlns:p14="http://schemas.microsoft.com/office/powerpoint/2010/main" val="2541121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1116106" y="1008529"/>
            <a:ext cx="7473002" cy="3845859"/>
          </a:xfrm>
        </p:spPr>
        <p:txBody>
          <a:bodyPr>
            <a:normAutofit fontScale="77500" lnSpcReduction="20000"/>
          </a:bodyPr>
          <a:lstStyle/>
          <a:p>
            <a:r>
              <a:rPr lang="en-US" b="1" dirty="0">
                <a:latin typeface="DINPro-Regular"/>
                <a:cs typeface="DINPro-Regular"/>
              </a:rPr>
              <a:t>Example</a:t>
            </a:r>
          </a:p>
          <a:p>
            <a:r>
              <a:rPr lang="en-US" dirty="0">
                <a:latin typeface="DINPro-Regular"/>
                <a:cs typeface="DINPro-Regular"/>
              </a:rPr>
              <a:t>April 15</a:t>
            </a:r>
            <a:r>
              <a:rPr lang="en-US" baseline="30000" dirty="0">
                <a:latin typeface="DINPro-Regular"/>
                <a:cs typeface="DINPro-Regular"/>
              </a:rPr>
              <a:t>th</a:t>
            </a:r>
            <a:r>
              <a:rPr lang="en-US" dirty="0">
                <a:latin typeface="DINPro-Regular"/>
                <a:cs typeface="DINPro-Regular"/>
              </a:rPr>
              <a:t> </a:t>
            </a:r>
          </a:p>
          <a:p>
            <a:pPr marL="0" indent="0">
              <a:buNone/>
            </a:pPr>
            <a:r>
              <a:rPr lang="en-US" b="1" dirty="0">
                <a:latin typeface="DINPro-Regular"/>
                <a:cs typeface="DINPro-Regular"/>
              </a:rPr>
              <a:t>Goal: </a:t>
            </a:r>
            <a:r>
              <a:rPr lang="en-US" dirty="0">
                <a:latin typeface="DINPro-Regular"/>
                <a:cs typeface="DINPro-Regular"/>
              </a:rPr>
              <a:t>exchanging my routine.</a:t>
            </a:r>
          </a:p>
          <a:p>
            <a:pPr marL="0" indent="0">
              <a:buNone/>
            </a:pPr>
            <a:r>
              <a:rPr lang="en-US" b="1" dirty="0">
                <a:latin typeface="DINPro-Regular"/>
                <a:cs typeface="DINPro-Regular"/>
              </a:rPr>
              <a:t>Agenda</a:t>
            </a:r>
            <a:r>
              <a:rPr lang="en-US" dirty="0">
                <a:latin typeface="DINPro-Regular"/>
                <a:cs typeface="DINPro-Regular"/>
              </a:rPr>
              <a:t>: </a:t>
            </a:r>
          </a:p>
          <a:p>
            <a:pPr lvl="1">
              <a:buFontTx/>
              <a:buChar char="-"/>
            </a:pPr>
            <a:r>
              <a:rPr lang="en-US" dirty="0">
                <a:latin typeface="DINPro-Regular"/>
                <a:cs typeface="DINPro-Regular"/>
              </a:rPr>
              <a:t>Memory game</a:t>
            </a:r>
          </a:p>
          <a:p>
            <a:pPr lvl="1">
              <a:buFontTx/>
              <a:buChar char="-"/>
            </a:pPr>
            <a:r>
              <a:rPr lang="en-US" dirty="0">
                <a:latin typeface="DINPro-Regular"/>
                <a:cs typeface="DINPro-Regular"/>
              </a:rPr>
              <a:t>Images about routines</a:t>
            </a:r>
          </a:p>
          <a:p>
            <a:pPr lvl="1">
              <a:buFontTx/>
              <a:buChar char="-"/>
            </a:pPr>
            <a:r>
              <a:rPr lang="en-US" dirty="0">
                <a:latin typeface="DINPro-Regular"/>
                <a:cs typeface="DINPro-Regular"/>
              </a:rPr>
              <a:t>Reading and listening about Alfred´s routine</a:t>
            </a:r>
          </a:p>
          <a:p>
            <a:pPr lvl="1">
              <a:buFontTx/>
              <a:buChar char="-"/>
            </a:pPr>
            <a:r>
              <a:rPr lang="en-US" dirty="0">
                <a:latin typeface="DINPro-Regular"/>
                <a:cs typeface="DINPro-Regular"/>
              </a:rPr>
              <a:t>Simple present explanation and adverbs of frequency.</a:t>
            </a:r>
          </a:p>
          <a:p>
            <a:pPr lvl="1">
              <a:buFontTx/>
              <a:buChar char="-"/>
            </a:pPr>
            <a:r>
              <a:rPr lang="en-US" dirty="0">
                <a:latin typeface="DINPro-Regular"/>
                <a:cs typeface="DINPro-Regular"/>
              </a:rPr>
              <a:t>Teacher´s routine.</a:t>
            </a:r>
          </a:p>
          <a:p>
            <a:pPr lvl="1">
              <a:buFontTx/>
              <a:buChar char="-"/>
            </a:pPr>
            <a:r>
              <a:rPr lang="en-US" dirty="0">
                <a:latin typeface="DINPro-Regular"/>
                <a:cs typeface="DINPro-Regular"/>
              </a:rPr>
              <a:t>Task: leaner´s routine (interview)</a:t>
            </a:r>
          </a:p>
          <a:p>
            <a:pPr lvl="1">
              <a:buFontTx/>
              <a:buChar char="-"/>
            </a:pPr>
            <a:endParaRPr lang="en-US" dirty="0">
              <a:latin typeface="DINPro-Regular"/>
              <a:cs typeface="DINPro-Regular"/>
            </a:endParaRPr>
          </a:p>
          <a:p>
            <a:endParaRPr lang="en-US" dirty="0">
              <a:latin typeface="DINPro-Regular"/>
              <a:cs typeface="DINPro-Regular"/>
            </a:endParaRPr>
          </a:p>
          <a:p>
            <a:pPr marL="0" indent="0">
              <a:buNone/>
            </a:pPr>
            <a:endParaRPr lang="en-US" dirty="0">
              <a:latin typeface="DINPro-Regular"/>
              <a:cs typeface="DINPro-Regular"/>
            </a:endParaRPr>
          </a:p>
        </p:txBody>
      </p:sp>
    </p:spTree>
    <p:extLst>
      <p:ext uri="{BB962C8B-B14F-4D97-AF65-F5344CB8AC3E}">
        <p14:creationId xmlns:p14="http://schemas.microsoft.com/office/powerpoint/2010/main" val="1689807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1116106" y="1008529"/>
            <a:ext cx="7473002" cy="3845859"/>
          </a:xfrm>
        </p:spPr>
        <p:txBody>
          <a:bodyPr>
            <a:normAutofit lnSpcReduction="10000"/>
          </a:bodyPr>
          <a:lstStyle/>
          <a:p>
            <a:pPr marL="457200" lvl="1" indent="0" algn="ctr">
              <a:buNone/>
            </a:pPr>
            <a:r>
              <a:rPr lang="en-US" b="1" dirty="0">
                <a:latin typeface="DINPro-Regular"/>
                <a:cs typeface="DINPro-Regular"/>
              </a:rPr>
              <a:t>Supporting material </a:t>
            </a:r>
          </a:p>
          <a:p>
            <a:pPr lvl="1">
              <a:buFontTx/>
              <a:buChar char="-"/>
            </a:pPr>
            <a:r>
              <a:rPr lang="en-US" dirty="0">
                <a:latin typeface="DINPro-Regular"/>
                <a:cs typeface="DINPro-Regular"/>
                <a:hlinkClick r:id="rId3"/>
              </a:rPr>
              <a:t>https://www.youtube.com/watch?v=Vjo7V4k3SEU</a:t>
            </a:r>
            <a:r>
              <a:rPr lang="en-US" dirty="0">
                <a:latin typeface="DINPro-Regular"/>
                <a:cs typeface="DINPro-Regular"/>
              </a:rPr>
              <a:t> </a:t>
            </a:r>
          </a:p>
          <a:p>
            <a:pPr lvl="1">
              <a:buFontTx/>
              <a:buChar char="-"/>
            </a:pPr>
            <a:r>
              <a:rPr lang="en-US" dirty="0">
                <a:latin typeface="DINPro-Regular"/>
                <a:cs typeface="DINPro-Regular"/>
                <a:hlinkClick r:id="rId4"/>
              </a:rPr>
              <a:t>https://www.youtube.com/watch?v=iLNpGExX4z8</a:t>
            </a:r>
            <a:r>
              <a:rPr lang="en-US" dirty="0">
                <a:latin typeface="DINPro-Regular"/>
                <a:cs typeface="DINPro-Regular"/>
              </a:rPr>
              <a:t> </a:t>
            </a:r>
          </a:p>
          <a:p>
            <a:pPr lvl="1">
              <a:buFontTx/>
              <a:buChar char="-"/>
            </a:pPr>
            <a:r>
              <a:rPr lang="en-US" dirty="0">
                <a:latin typeface="DINPro-Regular"/>
                <a:cs typeface="DINPro-Regular"/>
                <a:hlinkClick r:id="rId5"/>
              </a:rPr>
              <a:t>https://www.google.com.co/books/edition/Task_Based_Language_Teaching/wBKoWKodDk0C?hl=es&amp;gbpv=1&amp;dq=task+based+learning+david+nunan&amp;printsec=frontcover</a:t>
            </a:r>
            <a:r>
              <a:rPr lang="en-US" dirty="0">
                <a:latin typeface="DINPro-Regular"/>
                <a:cs typeface="DINPro-Regular"/>
              </a:rPr>
              <a:t> </a:t>
            </a:r>
          </a:p>
          <a:p>
            <a:endParaRPr lang="en-US" dirty="0">
              <a:latin typeface="DINPro-Regular"/>
              <a:cs typeface="DINPro-Regular"/>
            </a:endParaRPr>
          </a:p>
          <a:p>
            <a:pPr marL="0" indent="0">
              <a:buNone/>
            </a:pPr>
            <a:endParaRPr lang="en-US" dirty="0">
              <a:latin typeface="DINPro-Regular"/>
              <a:cs typeface="DINPro-Regular"/>
            </a:endParaRPr>
          </a:p>
        </p:txBody>
      </p:sp>
    </p:spTree>
    <p:extLst>
      <p:ext uri="{BB962C8B-B14F-4D97-AF65-F5344CB8AC3E}">
        <p14:creationId xmlns:p14="http://schemas.microsoft.com/office/powerpoint/2010/main" val="799485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094154" y="3838462"/>
            <a:ext cx="6955692" cy="121277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latin typeface="DINPro-Bold"/>
                <a:cs typeface="DINPro-Bold"/>
              </a:rPr>
              <a:t>Idiomas USB</a:t>
            </a:r>
          </a:p>
        </p:txBody>
      </p:sp>
    </p:spTree>
    <p:extLst>
      <p:ext uri="{BB962C8B-B14F-4D97-AF65-F5344CB8AC3E}">
        <p14:creationId xmlns:p14="http://schemas.microsoft.com/office/powerpoint/2010/main" val="2613322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1136276" y="1004766"/>
            <a:ext cx="7452832" cy="3394472"/>
          </a:xfrm>
        </p:spPr>
        <p:txBody>
          <a:bodyPr>
            <a:normAutofit fontScale="92500"/>
          </a:bodyPr>
          <a:lstStyle/>
          <a:p>
            <a:pPr marL="0" indent="0" algn="ctr">
              <a:buNone/>
            </a:pPr>
            <a:r>
              <a:rPr lang="en-US" b="1" u="sng" dirty="0">
                <a:latin typeface="DINPro-Regular"/>
                <a:cs typeface="DINPro-Regular"/>
              </a:rPr>
              <a:t>What is Task-based learning?</a:t>
            </a:r>
          </a:p>
          <a:p>
            <a:pPr marL="0" indent="0">
              <a:buNone/>
            </a:pPr>
            <a:r>
              <a:rPr lang="en-US" dirty="0">
                <a:latin typeface="DINPro-Regular"/>
                <a:cs typeface="DINPro-Regular"/>
              </a:rPr>
              <a:t>TBL (Task-based learning), or TBLT (Task-based language teaching) is an approach in which learning revolves around the achievement of meaningful tasks. In the TBL approach, the main focus is the authentic use of language for genuine communication.</a:t>
            </a:r>
          </a:p>
        </p:txBody>
      </p:sp>
    </p:spTree>
    <p:extLst>
      <p:ext uri="{BB962C8B-B14F-4D97-AF65-F5344CB8AC3E}">
        <p14:creationId xmlns:p14="http://schemas.microsoft.com/office/powerpoint/2010/main" val="1675520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1102659" y="900953"/>
            <a:ext cx="7486449" cy="3498285"/>
          </a:xfrm>
        </p:spPr>
        <p:txBody>
          <a:bodyPr>
            <a:normAutofit/>
          </a:bodyPr>
          <a:lstStyle/>
          <a:p>
            <a:pPr marL="0" indent="0" algn="ctr">
              <a:buNone/>
            </a:pPr>
            <a:r>
              <a:rPr lang="en-US" sz="2400" b="1" dirty="0">
                <a:latin typeface="DINPro-Regular"/>
                <a:cs typeface="DINPro-Regular"/>
              </a:rPr>
              <a:t>Phases of a TBL lesson</a:t>
            </a:r>
          </a:p>
          <a:p>
            <a:pPr marL="0" indent="0">
              <a:buNone/>
            </a:pPr>
            <a:r>
              <a:rPr lang="en-US" sz="2400" b="1" dirty="0">
                <a:latin typeface="DINPro-Regular"/>
                <a:cs typeface="DINPro-Regular"/>
              </a:rPr>
              <a:t>Pre-task</a:t>
            </a:r>
          </a:p>
          <a:p>
            <a:pPr marL="0" indent="0">
              <a:buNone/>
            </a:pPr>
            <a:r>
              <a:rPr lang="en-US" sz="2400" dirty="0">
                <a:latin typeface="DINPro-Regular"/>
                <a:cs typeface="DINPro-Regular"/>
              </a:rPr>
              <a:t>The pre-task phase of a TBL lesson is the moment when the teacher sets the task, contextualizes the topic of the lesson, raises students’ interest and prepares learners to perform the task. When preparing students to perform a task, teachers might need to help students with both content and language. </a:t>
            </a:r>
          </a:p>
        </p:txBody>
      </p:sp>
    </p:spTree>
    <p:extLst>
      <p:ext uri="{BB962C8B-B14F-4D97-AF65-F5344CB8AC3E}">
        <p14:creationId xmlns:p14="http://schemas.microsoft.com/office/powerpoint/2010/main" val="793013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1237129" y="1004766"/>
            <a:ext cx="7351979" cy="3394472"/>
          </a:xfrm>
        </p:spPr>
        <p:txBody>
          <a:bodyPr>
            <a:normAutofit/>
          </a:bodyPr>
          <a:lstStyle/>
          <a:p>
            <a:pPr marL="0" indent="0">
              <a:buNone/>
            </a:pPr>
            <a:r>
              <a:rPr lang="en-US" sz="2000" b="1" dirty="0">
                <a:latin typeface="DINPro-Regular"/>
                <a:cs typeface="DINPro-Regular"/>
              </a:rPr>
              <a:t>Task</a:t>
            </a:r>
            <a:endParaRPr lang="en-US" sz="2000" dirty="0">
              <a:latin typeface="DINPro-Regular"/>
              <a:cs typeface="DINPro-Regular"/>
            </a:endParaRPr>
          </a:p>
          <a:p>
            <a:pPr marL="0" indent="0">
              <a:buNone/>
            </a:pPr>
            <a:r>
              <a:rPr lang="en-US" sz="2000" dirty="0">
                <a:latin typeface="DINPro-Regular"/>
                <a:cs typeface="DINPro-Regular"/>
              </a:rPr>
              <a:t>In this stage of the TBL lesson, learners perform the task proposed. They are supposed to perform the task in small groups or pairs, and use their existing knowledge of language to express themselves in a spontaneous way. As the focus is communication, the teacher is not supposed to carry out extensive error correction at this stage, but should monitor and provide support.</a:t>
            </a:r>
          </a:p>
        </p:txBody>
      </p:sp>
    </p:spTree>
    <p:extLst>
      <p:ext uri="{BB962C8B-B14F-4D97-AF65-F5344CB8AC3E}">
        <p14:creationId xmlns:p14="http://schemas.microsoft.com/office/powerpoint/2010/main" val="1266798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1136276" y="921124"/>
            <a:ext cx="7452832" cy="3478114"/>
          </a:xfrm>
        </p:spPr>
        <p:txBody>
          <a:bodyPr>
            <a:normAutofit fontScale="85000" lnSpcReduction="10000"/>
          </a:bodyPr>
          <a:lstStyle/>
          <a:p>
            <a:pPr marL="0" indent="0">
              <a:buNone/>
            </a:pPr>
            <a:r>
              <a:rPr lang="en-US" b="1" dirty="0">
                <a:latin typeface="DINPro-Regular"/>
                <a:cs typeface="DINPro-Regular"/>
              </a:rPr>
              <a:t>Post-task</a:t>
            </a:r>
          </a:p>
          <a:p>
            <a:pPr marL="0" indent="0" algn="ctr">
              <a:buNone/>
            </a:pPr>
            <a:endParaRPr lang="en-US" dirty="0">
              <a:latin typeface="DINPro-Regular"/>
              <a:cs typeface="DINPro-Regular"/>
            </a:endParaRPr>
          </a:p>
          <a:p>
            <a:pPr marL="0" indent="0">
              <a:buNone/>
            </a:pPr>
            <a:r>
              <a:rPr lang="en-US" dirty="0">
                <a:latin typeface="DINPro-Regular"/>
                <a:cs typeface="DINPro-Regular"/>
              </a:rPr>
              <a:t>The post-task stage is when students evaluate their performance. This might be done by comparing the outcome of their task to that of a proficient user of the language. It can also involve feedback provided by the teacher and subsequent practice of language items that emerged from the task. </a:t>
            </a:r>
          </a:p>
        </p:txBody>
      </p:sp>
    </p:spTree>
    <p:extLst>
      <p:ext uri="{BB962C8B-B14F-4D97-AF65-F5344CB8AC3E}">
        <p14:creationId xmlns:p14="http://schemas.microsoft.com/office/powerpoint/2010/main" val="2564878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1156447" y="1004765"/>
            <a:ext cx="7432661" cy="3748769"/>
          </a:xfrm>
        </p:spPr>
        <p:txBody>
          <a:bodyPr>
            <a:normAutofit lnSpcReduction="10000"/>
          </a:bodyPr>
          <a:lstStyle/>
          <a:p>
            <a:pPr marL="0" indent="0" algn="ctr">
              <a:buNone/>
            </a:pPr>
            <a:r>
              <a:rPr lang="en-US" b="1" dirty="0">
                <a:latin typeface="DINPro-Regular"/>
                <a:cs typeface="DINPro-Regular"/>
              </a:rPr>
              <a:t>Characteristic of TBL Lesson</a:t>
            </a:r>
          </a:p>
          <a:p>
            <a:pPr>
              <a:buFont typeface="Arial" panose="020B0604020202020204" pitchFamily="34" charset="0"/>
              <a:buChar char="•"/>
            </a:pPr>
            <a:r>
              <a:rPr lang="en-US" dirty="0">
                <a:latin typeface="DINPro-Regular"/>
                <a:cs typeface="DINPro-Regular"/>
              </a:rPr>
              <a:t>Communicative goal.</a:t>
            </a:r>
          </a:p>
          <a:p>
            <a:pPr>
              <a:buFont typeface="Arial" panose="020B0604020202020204" pitchFamily="34" charset="0"/>
              <a:buChar char="•"/>
            </a:pPr>
            <a:r>
              <a:rPr lang="en-US" dirty="0">
                <a:latin typeface="DINPro-Regular"/>
                <a:cs typeface="DINPro-Regular"/>
              </a:rPr>
              <a:t>Use of the target language.</a:t>
            </a:r>
          </a:p>
          <a:p>
            <a:pPr>
              <a:buFont typeface="Arial" panose="020B0604020202020204" pitchFamily="34" charset="0"/>
              <a:buChar char="•"/>
            </a:pPr>
            <a:r>
              <a:rPr lang="en-US" dirty="0">
                <a:latin typeface="DINPro-Regular"/>
                <a:cs typeface="DINPro-Regular"/>
              </a:rPr>
              <a:t> Input and modelling.</a:t>
            </a:r>
          </a:p>
          <a:p>
            <a:pPr>
              <a:buFont typeface="Arial" panose="020B0604020202020204" pitchFamily="34" charset="0"/>
              <a:buChar char="•"/>
            </a:pPr>
            <a:r>
              <a:rPr lang="en-US" dirty="0">
                <a:latin typeface="DINPro-Regular"/>
                <a:cs typeface="DINPro-Regular"/>
              </a:rPr>
              <a:t>Integrated skills (writing-speaking-listening-reading)</a:t>
            </a:r>
          </a:p>
          <a:p>
            <a:pPr>
              <a:buFont typeface="Arial" panose="020B0604020202020204" pitchFamily="34" charset="0"/>
              <a:buChar char="•"/>
            </a:pPr>
            <a:r>
              <a:rPr lang="en-US" dirty="0">
                <a:latin typeface="DINPro-Regular"/>
                <a:cs typeface="DINPro-Regular"/>
              </a:rPr>
              <a:t>Meaningful and vivid task.</a:t>
            </a:r>
          </a:p>
          <a:p>
            <a:pPr>
              <a:buFont typeface="Arial" panose="020B0604020202020204" pitchFamily="34" charset="0"/>
              <a:buChar char="•"/>
            </a:pPr>
            <a:endParaRPr lang="en-US" dirty="0">
              <a:latin typeface="DINPro-Regular"/>
              <a:cs typeface="DINPro-Regular"/>
            </a:endParaRPr>
          </a:p>
          <a:p>
            <a:endParaRPr lang="en-US" dirty="0">
              <a:latin typeface="DINPro-Regular"/>
              <a:cs typeface="DINPro-Regular"/>
            </a:endParaRPr>
          </a:p>
          <a:p>
            <a:pPr marL="0" indent="0">
              <a:buNone/>
            </a:pPr>
            <a:endParaRPr lang="en-US" dirty="0">
              <a:latin typeface="DINPro-Regular"/>
              <a:cs typeface="DINPro-Regular"/>
            </a:endParaRPr>
          </a:p>
        </p:txBody>
      </p:sp>
    </p:spTree>
    <p:extLst>
      <p:ext uri="{BB962C8B-B14F-4D97-AF65-F5344CB8AC3E}">
        <p14:creationId xmlns:p14="http://schemas.microsoft.com/office/powerpoint/2010/main" val="4172824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1136276" y="968188"/>
            <a:ext cx="7452832" cy="3431050"/>
          </a:xfrm>
        </p:spPr>
        <p:txBody>
          <a:bodyPr>
            <a:normAutofit fontScale="92500" lnSpcReduction="10000"/>
          </a:bodyPr>
          <a:lstStyle/>
          <a:p>
            <a:pPr marL="0" indent="0" algn="ctr">
              <a:buNone/>
            </a:pPr>
            <a:r>
              <a:rPr lang="en-US" b="1" dirty="0">
                <a:latin typeface="DINPro-Regular"/>
                <a:cs typeface="DINPro-Regular"/>
              </a:rPr>
              <a:t>The 5E´S to develop TBL </a:t>
            </a:r>
          </a:p>
          <a:p>
            <a:pPr marL="0" indent="0">
              <a:buNone/>
            </a:pPr>
            <a:r>
              <a:rPr lang="en-US" b="1" dirty="0">
                <a:latin typeface="DINPro-Regular"/>
                <a:cs typeface="DINPro-Regular"/>
              </a:rPr>
              <a:t>* Engage: </a:t>
            </a:r>
            <a:r>
              <a:rPr lang="en-US" dirty="0">
                <a:latin typeface="DINPro-Regular"/>
                <a:cs typeface="DINPro-Regular"/>
              </a:rPr>
              <a:t>we use a game, video or some questions to introduce the topic. (warm-up)</a:t>
            </a:r>
          </a:p>
          <a:p>
            <a:pPr marL="0" indent="0">
              <a:buNone/>
            </a:pPr>
            <a:endParaRPr lang="en-US" dirty="0">
              <a:latin typeface="DINPro-Regular"/>
              <a:cs typeface="DINPro-Regular"/>
            </a:endParaRPr>
          </a:p>
          <a:p>
            <a:pPr marL="0" indent="0">
              <a:buNone/>
            </a:pPr>
            <a:r>
              <a:rPr lang="en-US" b="1" dirty="0">
                <a:latin typeface="DINPro-Regular"/>
                <a:cs typeface="DINPro-Regular"/>
              </a:rPr>
              <a:t>*Explore: </a:t>
            </a:r>
            <a:r>
              <a:rPr lang="en-US" dirty="0">
                <a:latin typeface="DINPro-Regular"/>
                <a:cs typeface="DINPro-Regular"/>
              </a:rPr>
              <a:t>we use images, reading, writing or listening activities to check previous knowledge related to the topic.</a:t>
            </a:r>
          </a:p>
          <a:p>
            <a:pPr marL="0" indent="0">
              <a:buNone/>
            </a:pPr>
            <a:endParaRPr lang="en-US" dirty="0">
              <a:latin typeface="DINPro-Regular"/>
              <a:cs typeface="DINPro-Regular"/>
            </a:endParaRPr>
          </a:p>
          <a:p>
            <a:pPr marL="0" indent="0">
              <a:buNone/>
            </a:pPr>
            <a:endParaRPr lang="en-US" dirty="0">
              <a:latin typeface="DINPro-Regular"/>
              <a:cs typeface="DINPro-Regular"/>
            </a:endParaRPr>
          </a:p>
          <a:p>
            <a:pPr marL="0" indent="0" algn="ctr">
              <a:buNone/>
            </a:pPr>
            <a:endParaRPr lang="en-US" dirty="0">
              <a:latin typeface="DINPro-Regular"/>
              <a:cs typeface="DINPro-Regular"/>
            </a:endParaRPr>
          </a:p>
        </p:txBody>
      </p:sp>
    </p:spTree>
    <p:extLst>
      <p:ext uri="{BB962C8B-B14F-4D97-AF65-F5344CB8AC3E}">
        <p14:creationId xmlns:p14="http://schemas.microsoft.com/office/powerpoint/2010/main" val="172103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1136276" y="907676"/>
            <a:ext cx="7452832" cy="3491562"/>
          </a:xfrm>
        </p:spPr>
        <p:txBody>
          <a:bodyPr>
            <a:normAutofit lnSpcReduction="10000"/>
          </a:bodyPr>
          <a:lstStyle/>
          <a:p>
            <a:pPr marL="0" indent="0">
              <a:buNone/>
            </a:pPr>
            <a:r>
              <a:rPr lang="en-US" b="1" dirty="0">
                <a:latin typeface="DINPro-Regular"/>
                <a:cs typeface="DINPro-Regular"/>
              </a:rPr>
              <a:t>*Explain: </a:t>
            </a:r>
            <a:r>
              <a:rPr lang="en-US" dirty="0">
                <a:latin typeface="DINPro-Regular"/>
                <a:cs typeface="DINPro-Regular"/>
              </a:rPr>
              <a:t>we explain vocabulary and grammar to carry out the task. </a:t>
            </a:r>
          </a:p>
          <a:p>
            <a:pPr marL="0" indent="0">
              <a:buNone/>
            </a:pPr>
            <a:r>
              <a:rPr lang="en-US" b="1" dirty="0">
                <a:latin typeface="DINPro-Regular"/>
                <a:cs typeface="DINPro-Regular"/>
              </a:rPr>
              <a:t>*Elaborate: </a:t>
            </a:r>
            <a:r>
              <a:rPr lang="en-US" dirty="0">
                <a:latin typeface="DINPro-Regular"/>
                <a:cs typeface="DINPro-Regular"/>
              </a:rPr>
              <a:t>learners develop the task according to the criteria provided by teachers in order to get the goal. </a:t>
            </a:r>
          </a:p>
          <a:p>
            <a:pPr marL="0" indent="0">
              <a:buNone/>
            </a:pPr>
            <a:r>
              <a:rPr lang="en-US" b="1" dirty="0">
                <a:latin typeface="DINPro-Regular"/>
                <a:cs typeface="DINPro-Regular"/>
              </a:rPr>
              <a:t>* Evaluate: </a:t>
            </a:r>
            <a:r>
              <a:rPr lang="en-US" dirty="0">
                <a:latin typeface="DINPro-Regular"/>
                <a:cs typeface="DINPro-Regular"/>
              </a:rPr>
              <a:t>learners present the task and teacher gives feedback.</a:t>
            </a:r>
          </a:p>
          <a:p>
            <a:pPr marL="0" indent="0">
              <a:buNone/>
            </a:pPr>
            <a:endParaRPr lang="en-US" dirty="0">
              <a:latin typeface="DINPro-Regular"/>
              <a:cs typeface="DINPro-Regular"/>
            </a:endParaRPr>
          </a:p>
          <a:p>
            <a:pPr marL="0" indent="0" algn="ctr">
              <a:buNone/>
            </a:pPr>
            <a:endParaRPr lang="en-US" dirty="0">
              <a:latin typeface="DINPro-Regular"/>
              <a:cs typeface="DINPro-Regular"/>
            </a:endParaRPr>
          </a:p>
        </p:txBody>
      </p:sp>
    </p:spTree>
    <p:extLst>
      <p:ext uri="{BB962C8B-B14F-4D97-AF65-F5344CB8AC3E}">
        <p14:creationId xmlns:p14="http://schemas.microsoft.com/office/powerpoint/2010/main" val="2856766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1136276" y="907676"/>
            <a:ext cx="7452832" cy="3491562"/>
          </a:xfrm>
        </p:spPr>
        <p:txBody>
          <a:bodyPr>
            <a:normAutofit fontScale="92500" lnSpcReduction="20000"/>
          </a:bodyPr>
          <a:lstStyle/>
          <a:p>
            <a:pPr marL="0" indent="0" algn="ctr">
              <a:buNone/>
            </a:pPr>
            <a:r>
              <a:rPr lang="en-US" b="1" dirty="0">
                <a:latin typeface="DINPro-Regular"/>
                <a:cs typeface="DINPro-Regular"/>
              </a:rPr>
              <a:t>Types of Task </a:t>
            </a:r>
          </a:p>
          <a:p>
            <a:pPr marL="0" indent="0">
              <a:buNone/>
            </a:pPr>
            <a:r>
              <a:rPr lang="en-US" dirty="0">
                <a:latin typeface="DINPro-Regular"/>
                <a:cs typeface="DINPro-Regular"/>
              </a:rPr>
              <a:t>Debates</a:t>
            </a:r>
          </a:p>
          <a:p>
            <a:pPr marL="0" indent="0">
              <a:buNone/>
            </a:pPr>
            <a:r>
              <a:rPr lang="en-US" dirty="0">
                <a:latin typeface="DINPro-Regular"/>
                <a:cs typeface="DINPro-Regular"/>
              </a:rPr>
              <a:t>E-mails</a:t>
            </a:r>
          </a:p>
          <a:p>
            <a:pPr marL="0" indent="0">
              <a:buNone/>
            </a:pPr>
            <a:r>
              <a:rPr lang="en-US" dirty="0">
                <a:latin typeface="DINPro-Regular"/>
                <a:cs typeface="DINPro-Regular"/>
              </a:rPr>
              <a:t>Letters</a:t>
            </a:r>
          </a:p>
          <a:p>
            <a:pPr marL="0" indent="0">
              <a:buNone/>
            </a:pPr>
            <a:r>
              <a:rPr lang="en-US" dirty="0">
                <a:latin typeface="DINPro-Regular"/>
                <a:cs typeface="DINPro-Regular"/>
              </a:rPr>
              <a:t>Interview</a:t>
            </a:r>
          </a:p>
          <a:p>
            <a:pPr marL="0" indent="0">
              <a:buNone/>
            </a:pPr>
            <a:r>
              <a:rPr lang="en-US" dirty="0">
                <a:latin typeface="DINPro-Regular"/>
                <a:cs typeface="DINPro-Regular"/>
              </a:rPr>
              <a:t>Role play</a:t>
            </a:r>
          </a:p>
          <a:p>
            <a:pPr marL="0" indent="0">
              <a:buNone/>
            </a:pPr>
            <a:r>
              <a:rPr lang="en-US" dirty="0">
                <a:latin typeface="DINPro-Regular"/>
                <a:cs typeface="DINPro-Regular"/>
              </a:rPr>
              <a:t>Presentations </a:t>
            </a:r>
          </a:p>
          <a:p>
            <a:pPr marL="0" indent="0">
              <a:buNone/>
            </a:pPr>
            <a:endParaRPr lang="en-US" dirty="0">
              <a:latin typeface="DINPro-Regular"/>
              <a:cs typeface="DINPro-Regular"/>
            </a:endParaRPr>
          </a:p>
          <a:p>
            <a:pPr marL="0" indent="0" algn="ctr">
              <a:buNone/>
            </a:pPr>
            <a:endParaRPr lang="en-US" dirty="0">
              <a:latin typeface="DINPro-Regular"/>
              <a:cs typeface="DINPro-Regular"/>
            </a:endParaRPr>
          </a:p>
        </p:txBody>
      </p:sp>
    </p:spTree>
    <p:extLst>
      <p:ext uri="{BB962C8B-B14F-4D97-AF65-F5344CB8AC3E}">
        <p14:creationId xmlns:p14="http://schemas.microsoft.com/office/powerpoint/2010/main" val="40943187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209</TotalTime>
  <Words>496</Words>
  <Application>Microsoft Office PowerPoint</Application>
  <PresentationFormat>Presentación en pantalla (16:9)</PresentationFormat>
  <Paragraphs>50</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Arial</vt:lpstr>
      <vt:lpstr>Calibri</vt:lpstr>
      <vt:lpstr>DINPro-Bold</vt:lpstr>
      <vt:lpstr>DINPro-Regular</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Añadir Titulo</dc:title>
  <dc:creator>Andres Gaviria</dc:creator>
  <cp:lastModifiedBy>Juan De Dios Marin Murillo</cp:lastModifiedBy>
  <cp:revision>7</cp:revision>
  <dcterms:created xsi:type="dcterms:W3CDTF">2020-03-11T01:57:48Z</dcterms:created>
  <dcterms:modified xsi:type="dcterms:W3CDTF">2023-04-14T19:28:01Z</dcterms:modified>
</cp:coreProperties>
</file>